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921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55"/>
  </p:normalViewPr>
  <p:slideViewPr>
    <p:cSldViewPr snapToGrid="0">
      <p:cViewPr varScale="1">
        <p:scale>
          <a:sx n="94" d="100"/>
          <a:sy n="94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B05AE-79B4-604B-9EFE-9736B26817B5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F8157-CE77-9E43-AC7D-341C665CEB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7773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9B1E8-97E4-49B1-B8C0-8BCD2F70CA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05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07AC9-799C-E04E-9068-06D53322E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E201850-6FB1-EF7A-842D-0502D2146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0AA7C3-C393-521C-4A05-EB1AFF7CE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098400-9B28-E816-6CCA-DB5D50710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A2F162-9B47-F589-4D5C-4C9C802C7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28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33076-FB25-0EBE-18DE-96B975462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392D70-56D7-1BD4-0D30-55B202DAF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FC3303-FBBC-FF56-0A1E-F6FEEDCCD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11A9F3-C58B-6D85-2FBC-D939C074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113582-82A8-23F2-F8D9-9F3D49F09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261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DC26E6-760A-2CF5-4C32-8C5B1DC3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42ED90-1860-4B63-5F6D-5A2D2EAD7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1BC77B-3F52-45CF-6982-F9BA1257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889B8E-5886-2CDB-E8DE-365D6D6E1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E90CDE-E797-452E-E6C2-49146CCF3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56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BA3BF-628C-9F5A-38DF-79714E25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8E8D8F-AC9B-698A-9425-CD438BFF5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E4169EE-384D-B04C-8630-FABD53529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9A23F0D-598C-734E-43DA-99A83FEC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BCFF07B-EC92-1DE6-18BD-426CF1154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FDBA6B9-6286-7036-2AC2-8E9E1D547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45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537D9-0054-BB68-D4CD-90A2F0CD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44CB34-F9BF-D975-94F6-B4468D8D8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D0BBE46-69AB-9650-755F-0462AC6F9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1805B8-D99A-C8C8-D8D4-D5EE28A721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21B105F-8201-D397-92BD-C313BC2B3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51656CE-8BAB-1FFA-0AAD-2159FBE1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EF0EFDF-22A1-0769-D879-2B9C274D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28C9C02-D6DD-ED3E-4C82-ACCFB948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25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2DC07-A4E8-4F30-211C-B58B34177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0B73431-CF11-0F6F-15FB-22A3A83EF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3AB4807-2B0D-BB6E-0516-CA230677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5DABF05-54D7-CBD0-9D48-7A83094A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574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832A9C8-5B46-C284-EBA2-F52810C2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CCB6A38-0157-1416-AC64-32D9F593E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06C2125-F692-44D6-68B8-CB4FE6C1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787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AA29E6-2703-C381-D34B-CAB1E325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EEE00D-E988-AC85-725B-25E8488CC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68C3BCD-C095-FADE-5FFB-184420884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784FAA2-B9A5-081E-4234-9630BECAC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762ECA-B01F-5190-E70D-66800036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5D941F3-0682-9113-8FEF-534863C0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037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C5E68-961A-21CE-0DD3-58FAF28F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F2E92E8-158F-D779-B2BF-79EB56336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4F41E3-267D-4A82-F6FD-5C9F78F19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6402A8D-B8BF-8409-3CB2-E8437D4F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897B34-147A-ACD3-0D01-0D48E34B4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EBA0716-9B2F-29BC-03F9-C0CA799D6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556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ABE386-0D1C-F922-C53F-F5C970D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A7A6481-AC31-8E1D-6561-28C128A9D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0FAD0C-95EC-420E-1AC2-12A62601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8335A4-6D59-EF36-EA16-8C4F119E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5D7AE3-DD36-442A-86B3-C74637E4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431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FAAE720-030C-8660-5232-819FC5A81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53E1551-34B7-7775-03CA-069D38E6A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FBFFF6-C184-55B0-EB90-6DAE6C458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DBB4B8-7BD5-F3AE-9480-C285D0C87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EFE4BC-5CD0-67F9-1174-CB88141AD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137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D56C093-CF15-6259-9ABE-7603075F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21BD86-61C6-7720-6C2F-B8F38B318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25FDC79-89F9-AFD7-009C-B68BF0F1ED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B18115-2417-B047-B92D-3ABA604012E4}" type="datetimeFigureOut">
              <a:rPr lang="nl-NL" smtClean="0"/>
              <a:t>10-11-2023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03A702-E40A-2537-A9EB-E51F98852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1E8977-89F7-6E1B-7B43-F3F2ED634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414DAA-124E-434D-BC25-C9BFAF7D3B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319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C8DE4EE-AEF3-4180-8248-23211395A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75" y="34479"/>
            <a:ext cx="1181819" cy="826714"/>
          </a:xfrm>
          <a:prstGeom prst="rect">
            <a:avLst/>
          </a:prstGeom>
        </p:spPr>
      </p:pic>
      <p:sp>
        <p:nvSpPr>
          <p:cNvPr id="5" name="TextBox 130">
            <a:extLst>
              <a:ext uri="{FF2B5EF4-FFF2-40B4-BE49-F238E27FC236}">
                <a16:creationId xmlns:a16="http://schemas.microsoft.com/office/drawing/2014/main" id="{B78A6226-45E5-475D-9126-7EAD0B32C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094" y="217004"/>
            <a:ext cx="30278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r>
              <a:rPr lang="sv-SE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Australia, UK, Ireland, New Zealand, USA</a:t>
            </a:r>
          </a:p>
        </p:txBody>
      </p:sp>
      <p:grpSp>
        <p:nvGrpSpPr>
          <p:cNvPr id="6" name="Group 45">
            <a:extLst>
              <a:ext uri="{FF2B5EF4-FFF2-40B4-BE49-F238E27FC236}">
                <a16:creationId xmlns:a16="http://schemas.microsoft.com/office/drawing/2014/main" id="{5C4CC4CF-5493-4D0A-8F22-5CA349C3961C}"/>
              </a:ext>
            </a:extLst>
          </p:cNvPr>
          <p:cNvGrpSpPr>
            <a:grpSpLocks/>
          </p:cNvGrpSpPr>
          <p:nvPr/>
        </p:nvGrpSpPr>
        <p:grpSpPr bwMode="auto">
          <a:xfrm>
            <a:off x="4184055" y="73735"/>
            <a:ext cx="2078722" cy="727854"/>
            <a:chOff x="4425307" y="918780"/>
            <a:chExt cx="3723590" cy="396558"/>
          </a:xfrm>
        </p:grpSpPr>
        <p:sp>
          <p:nvSpPr>
            <p:cNvPr id="7" name="Text Box 88">
              <a:extLst>
                <a:ext uri="{FF2B5EF4-FFF2-40B4-BE49-F238E27FC236}">
                  <a16:creationId xmlns:a16="http://schemas.microsoft.com/office/drawing/2014/main" id="{90F899D2-0C20-4642-B3D3-D0AC2EA0A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944" y="918782"/>
              <a:ext cx="379611" cy="396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PDI</a:t>
              </a:r>
            </a:p>
          </p:txBody>
        </p:sp>
        <p:sp>
          <p:nvSpPr>
            <p:cNvPr id="8" name="Text Box 89">
              <a:extLst>
                <a:ext uri="{FF2B5EF4-FFF2-40B4-BE49-F238E27FC236}">
                  <a16:creationId xmlns:a16="http://schemas.microsoft.com/office/drawing/2014/main" id="{BF7CF269-6A7C-425F-BBB0-22BE8120E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2711" y="918781"/>
              <a:ext cx="407518" cy="396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IDV</a:t>
              </a:r>
            </a:p>
          </p:txBody>
        </p:sp>
        <p:sp>
          <p:nvSpPr>
            <p:cNvPr id="9" name="Text Box 90">
              <a:extLst>
                <a:ext uri="{FF2B5EF4-FFF2-40B4-BE49-F238E27FC236}">
                  <a16:creationId xmlns:a16="http://schemas.microsoft.com/office/drawing/2014/main" id="{8CA0D9ED-E3DA-4553-B9E1-B8AF66BED1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4389" y="918781"/>
              <a:ext cx="463905" cy="396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MAS</a:t>
              </a:r>
            </a:p>
          </p:txBody>
        </p:sp>
        <p:sp>
          <p:nvSpPr>
            <p:cNvPr id="10" name="Text Box 91">
              <a:extLst>
                <a:ext uri="{FF2B5EF4-FFF2-40B4-BE49-F238E27FC236}">
                  <a16:creationId xmlns:a16="http://schemas.microsoft.com/office/drawing/2014/main" id="{CE763540-604A-4129-9167-7BFE91A2D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55626" y="918780"/>
              <a:ext cx="393271" cy="396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UAI</a:t>
              </a:r>
            </a:p>
          </p:txBody>
        </p:sp>
        <p:sp>
          <p:nvSpPr>
            <p:cNvPr id="11" name="AutoShape 93">
              <a:extLst>
                <a:ext uri="{FF2B5EF4-FFF2-40B4-BE49-F238E27FC236}">
                  <a16:creationId xmlns:a16="http://schemas.microsoft.com/office/drawing/2014/main" id="{CA3BF670-CD68-4968-AFCA-88AA407AF6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4418956" y="939982"/>
              <a:ext cx="215902" cy="203200"/>
            </a:xfrm>
            <a:prstGeom prst="leftArrow">
              <a:avLst>
                <a:gd name="adj1" fmla="val 50000"/>
                <a:gd name="adj2" fmla="val 26563"/>
              </a:avLst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12" name="AutoShape 94">
              <a:extLst>
                <a:ext uri="{FF2B5EF4-FFF2-40B4-BE49-F238E27FC236}">
                  <a16:creationId xmlns:a16="http://schemas.microsoft.com/office/drawing/2014/main" id="{F3156EF8-D1BD-47D1-9E7B-EA7443BBD6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5473055" y="952681"/>
              <a:ext cx="215900" cy="203200"/>
            </a:xfrm>
            <a:prstGeom prst="leftArrow">
              <a:avLst>
                <a:gd name="adj1" fmla="val 50000"/>
                <a:gd name="adj2" fmla="val 2656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13" name="AutoShape 95">
              <a:extLst>
                <a:ext uri="{FF2B5EF4-FFF2-40B4-BE49-F238E27FC236}">
                  <a16:creationId xmlns:a16="http://schemas.microsoft.com/office/drawing/2014/main" id="{525BB4C1-C2FE-4C7B-835B-087838C9DE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6476355" y="978085"/>
              <a:ext cx="215900" cy="203200"/>
            </a:xfrm>
            <a:prstGeom prst="leftArrow">
              <a:avLst>
                <a:gd name="adj1" fmla="val 50000"/>
                <a:gd name="adj2" fmla="val 2656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14" name="AutoShape 96">
              <a:extLst>
                <a:ext uri="{FF2B5EF4-FFF2-40B4-BE49-F238E27FC236}">
                  <a16:creationId xmlns:a16="http://schemas.microsoft.com/office/drawing/2014/main" id="{DD263422-810A-47BC-A00B-0B01245521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7630123" y="915172"/>
              <a:ext cx="215900" cy="264331"/>
            </a:xfrm>
            <a:prstGeom prst="leftArrow">
              <a:avLst>
                <a:gd name="adj1" fmla="val 50000"/>
                <a:gd name="adj2" fmla="val 26563"/>
              </a:avLst>
            </a:prstGeom>
            <a:solidFill>
              <a:srgbClr val="683DBB"/>
            </a:solidFill>
            <a:ln w="9525">
              <a:solidFill>
                <a:srgbClr val="683DB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</p:grpSp>
      <p:sp>
        <p:nvSpPr>
          <p:cNvPr id="16" name="Tekstvak 15">
            <a:extLst>
              <a:ext uri="{FF2B5EF4-FFF2-40B4-BE49-F238E27FC236}">
                <a16:creationId xmlns:a16="http://schemas.microsoft.com/office/drawing/2014/main" id="{D3CA2425-9A6F-45EB-9926-E38C0D02C077}"/>
              </a:ext>
            </a:extLst>
          </p:cNvPr>
          <p:cNvSpPr txBox="1"/>
          <p:nvPr/>
        </p:nvSpPr>
        <p:spPr>
          <a:xfrm>
            <a:off x="6745226" y="34479"/>
            <a:ext cx="5383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n-lt"/>
              </a:rPr>
              <a:t>Keywords: Competition, level playing field, rules for fair competition, Risk taking, Enterprising, Pragmatism, Best practices,, Inductive, action orientated thinking, Practitioners highest esteem</a:t>
            </a:r>
            <a:endParaRPr lang="sv-SE" altLang="fi-FI" sz="1200" b="1" dirty="0">
              <a:solidFill>
                <a:srgbClr val="0E191C"/>
              </a:solidFill>
              <a:latin typeface="+mn-lt"/>
            </a:endParaRPr>
          </a:p>
        </p:txBody>
      </p:sp>
      <p:pic>
        <p:nvPicPr>
          <p:cNvPr id="17" name="image7.jpg" descr="52">
            <a:extLst>
              <a:ext uri="{FF2B5EF4-FFF2-40B4-BE49-F238E27FC236}">
                <a16:creationId xmlns:a16="http://schemas.microsoft.com/office/drawing/2014/main" id="{4D234833-A1B8-4537-956E-536945855C4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3681" y="1043718"/>
            <a:ext cx="1026160" cy="826714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31">
            <a:extLst>
              <a:ext uri="{FF2B5EF4-FFF2-40B4-BE49-F238E27FC236}">
                <a16:creationId xmlns:a16="http://schemas.microsoft.com/office/drawing/2014/main" id="{B62486A4-9EFA-4E8D-B4FD-E5DC7AB0B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094" y="1188720"/>
            <a:ext cx="2391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Denmark,  Norway, </a:t>
            </a:r>
            <a:br>
              <a:rPr lang="en-US" altLang="fi-FI" sz="1200" b="1" dirty="0">
                <a:solidFill>
                  <a:srgbClr val="0E191C"/>
                </a:solidFill>
                <a:latin typeface="+mj-lt"/>
                <a:cs typeface="Avenir Black"/>
              </a:rPr>
            </a:br>
            <a:r>
              <a:rPr lang="en-US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the Netherlands, Sweden, Finland</a:t>
            </a:r>
            <a:endParaRPr lang="sv-SE" altLang="fi-FI" sz="1200" b="1" dirty="0">
              <a:solidFill>
                <a:srgbClr val="0E191C"/>
              </a:solidFill>
              <a:latin typeface="+mj-lt"/>
              <a:cs typeface="Avenir Black"/>
            </a:endParaRPr>
          </a:p>
        </p:txBody>
      </p:sp>
      <p:grpSp>
        <p:nvGrpSpPr>
          <p:cNvPr id="19" name="Group 97">
            <a:extLst>
              <a:ext uri="{FF2B5EF4-FFF2-40B4-BE49-F238E27FC236}">
                <a16:creationId xmlns:a16="http://schemas.microsoft.com/office/drawing/2014/main" id="{02E927EC-64E7-432B-A1A0-57D97E99A0EA}"/>
              </a:ext>
            </a:extLst>
          </p:cNvPr>
          <p:cNvGrpSpPr>
            <a:grpSpLocks/>
          </p:cNvGrpSpPr>
          <p:nvPr/>
        </p:nvGrpSpPr>
        <p:grpSpPr bwMode="auto">
          <a:xfrm>
            <a:off x="4048375" y="1084268"/>
            <a:ext cx="2321945" cy="461665"/>
            <a:chOff x="3363912" y="1655375"/>
            <a:chExt cx="4029410" cy="348327"/>
          </a:xfrm>
        </p:grpSpPr>
        <p:sp>
          <p:nvSpPr>
            <p:cNvPr id="20" name="Text Box 13">
              <a:extLst>
                <a:ext uri="{FF2B5EF4-FFF2-40B4-BE49-F238E27FC236}">
                  <a16:creationId xmlns:a16="http://schemas.microsoft.com/office/drawing/2014/main" id="{2737053D-7191-409E-829B-180EC6403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143" y="1655375"/>
              <a:ext cx="406526" cy="34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PDI</a:t>
              </a:r>
            </a:p>
          </p:txBody>
        </p:sp>
        <p:sp>
          <p:nvSpPr>
            <p:cNvPr id="21" name="Text Box 14">
              <a:extLst>
                <a:ext uri="{FF2B5EF4-FFF2-40B4-BE49-F238E27FC236}">
                  <a16:creationId xmlns:a16="http://schemas.microsoft.com/office/drawing/2014/main" id="{543C9E22-CC56-4185-8076-CFA8A6E363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395" y="1655377"/>
              <a:ext cx="436412" cy="34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IDV</a:t>
              </a:r>
            </a:p>
          </p:txBody>
        </p:sp>
        <p:sp>
          <p:nvSpPr>
            <p:cNvPr id="22" name="Text Box 15">
              <a:extLst>
                <a:ext uri="{FF2B5EF4-FFF2-40B4-BE49-F238E27FC236}">
                  <a16:creationId xmlns:a16="http://schemas.microsoft.com/office/drawing/2014/main" id="{B3311F1E-62D4-4306-B716-D6FA5F1BA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8927" y="1655377"/>
              <a:ext cx="1272923" cy="25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MAS </a:t>
              </a:r>
            </a:p>
          </p:txBody>
        </p:sp>
        <p:sp>
          <p:nvSpPr>
            <p:cNvPr id="23" name="Text Box 16">
              <a:extLst>
                <a:ext uri="{FF2B5EF4-FFF2-40B4-BE49-F238E27FC236}">
                  <a16:creationId xmlns:a16="http://schemas.microsoft.com/office/drawing/2014/main" id="{1C198EE8-7824-4DDE-B1EF-9FE9FD489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2168" y="1655377"/>
              <a:ext cx="421154" cy="34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UAI</a:t>
              </a:r>
            </a:p>
          </p:txBody>
        </p:sp>
        <p:sp>
          <p:nvSpPr>
            <p:cNvPr id="24" name="AutoShape 17">
              <a:extLst>
                <a:ext uri="{FF2B5EF4-FFF2-40B4-BE49-F238E27FC236}">
                  <a16:creationId xmlns:a16="http://schemas.microsoft.com/office/drawing/2014/main" id="{DBFC37C0-65B3-4CEC-B04F-829DAB3079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3366029" y="16679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rgbClr val="683DBB"/>
            </a:solidFill>
            <a:ln w="9525">
              <a:solidFill>
                <a:srgbClr val="683DB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25" name="AutoShape 18">
              <a:extLst>
                <a:ext uri="{FF2B5EF4-FFF2-40B4-BE49-F238E27FC236}">
                  <a16:creationId xmlns:a16="http://schemas.microsoft.com/office/drawing/2014/main" id="{EDC79947-F5B0-400C-BDD5-FB9ECF629C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4507971" y="16806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26" name="AutoShape 55">
              <a:extLst>
                <a:ext uri="{FF2B5EF4-FFF2-40B4-BE49-F238E27FC236}">
                  <a16:creationId xmlns:a16="http://schemas.microsoft.com/office/drawing/2014/main" id="{7D683742-8E97-4285-BBBD-8742FC758B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5594879" y="17060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rgbClr val="683DBB"/>
            </a:solidFill>
            <a:ln w="9525">
              <a:solidFill>
                <a:srgbClr val="683DB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27" name="AutoShape 56">
              <a:extLst>
                <a:ext uri="{FF2B5EF4-FFF2-40B4-BE49-F238E27FC236}">
                  <a16:creationId xmlns:a16="http://schemas.microsoft.com/office/drawing/2014/main" id="{8F119F5C-B66F-4708-BD24-3001E3634C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755342" y="1701800"/>
              <a:ext cx="233892" cy="203200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</p:grpSp>
      <p:sp>
        <p:nvSpPr>
          <p:cNvPr id="28" name="TextBox 84">
            <a:extLst>
              <a:ext uri="{FF2B5EF4-FFF2-40B4-BE49-F238E27FC236}">
                <a16:creationId xmlns:a16="http://schemas.microsoft.com/office/drawing/2014/main" id="{C26E72BA-016B-4CB5-B3BE-EF98D4348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949" y="965200"/>
            <a:ext cx="52130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n-lt"/>
              </a:rPr>
              <a:t>Keywords: Autonomy, consensus decision-making, incrementalism, Interdependence</a:t>
            </a:r>
            <a:r>
              <a:rPr lang="en-US" altLang="fi-FI" sz="1200" b="1">
                <a:solidFill>
                  <a:srgbClr val="0E191C"/>
                </a:solidFill>
                <a:latin typeface="+mn-lt"/>
              </a:rPr>
              <a:t>, Cooperation, Truth </a:t>
            </a:r>
            <a:r>
              <a:rPr lang="en-US" altLang="fi-FI" sz="1200" b="1" dirty="0">
                <a:solidFill>
                  <a:srgbClr val="0E191C"/>
                </a:solidFill>
                <a:latin typeface="+mn-lt"/>
              </a:rPr>
              <a:t>is found in the middle, Boss is coordinator. Mix of Inductive and deductive thinking</a:t>
            </a:r>
            <a:endParaRPr lang="sv-SE" altLang="fi-FI" sz="1200" b="1" dirty="0">
              <a:solidFill>
                <a:srgbClr val="0E191C"/>
              </a:solidFill>
              <a:latin typeface="+mn-lt"/>
            </a:endParaRPr>
          </a:p>
        </p:txBody>
      </p:sp>
      <p:pic>
        <p:nvPicPr>
          <p:cNvPr id="29" name="image8.jpg" descr="7">
            <a:extLst>
              <a:ext uri="{FF2B5EF4-FFF2-40B4-BE49-F238E27FC236}">
                <a16:creationId xmlns:a16="http://schemas.microsoft.com/office/drawing/2014/main" id="{CD34C9FF-36D8-4D43-9858-0DF7800C9C6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3681" y="2028246"/>
            <a:ext cx="1026160" cy="70479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extBox 135">
            <a:extLst>
              <a:ext uri="{FF2B5EF4-FFF2-40B4-BE49-F238E27FC236}">
                <a16:creationId xmlns:a16="http://schemas.microsoft.com/office/drawing/2014/main" id="{945A00B3-C435-4DD1-AA08-22C2E37EC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094" y="2028246"/>
            <a:ext cx="26496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Austria, Czech Republic, Hungary, Germany, Switzerland (German), Finland</a:t>
            </a:r>
            <a:endParaRPr lang="sv-SE" altLang="fi-FI" sz="1200" b="1" dirty="0">
              <a:solidFill>
                <a:srgbClr val="0E191C"/>
              </a:solidFill>
              <a:latin typeface="+mj-lt"/>
              <a:cs typeface="Avenir Black"/>
            </a:endParaRPr>
          </a:p>
        </p:txBody>
      </p:sp>
      <p:grpSp>
        <p:nvGrpSpPr>
          <p:cNvPr id="31" name="Group 110">
            <a:extLst>
              <a:ext uri="{FF2B5EF4-FFF2-40B4-BE49-F238E27FC236}">
                <a16:creationId xmlns:a16="http://schemas.microsoft.com/office/drawing/2014/main" id="{E95E6360-BECB-4017-85BF-187DC39109F5}"/>
              </a:ext>
            </a:extLst>
          </p:cNvPr>
          <p:cNvGrpSpPr>
            <a:grpSpLocks/>
          </p:cNvGrpSpPr>
          <p:nvPr/>
        </p:nvGrpSpPr>
        <p:grpSpPr bwMode="auto">
          <a:xfrm>
            <a:off x="4048375" y="1979528"/>
            <a:ext cx="2433705" cy="494798"/>
            <a:chOff x="3377671" y="1656261"/>
            <a:chExt cx="4029319" cy="331071"/>
          </a:xfrm>
        </p:grpSpPr>
        <p:sp>
          <p:nvSpPr>
            <p:cNvPr id="32" name="Text Box 8">
              <a:extLst>
                <a:ext uri="{FF2B5EF4-FFF2-40B4-BE49-F238E27FC236}">
                  <a16:creationId xmlns:a16="http://schemas.microsoft.com/office/drawing/2014/main" id="{8154C2D5-C09E-44F9-9A11-306E4D15C2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307" y="1656263"/>
              <a:ext cx="420028" cy="331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PDI</a:t>
              </a:r>
            </a:p>
          </p:txBody>
        </p:sp>
        <p:sp>
          <p:nvSpPr>
            <p:cNvPr id="33" name="Text Box 9">
              <a:extLst>
                <a:ext uri="{FF2B5EF4-FFF2-40B4-BE49-F238E27FC236}">
                  <a16:creationId xmlns:a16="http://schemas.microsoft.com/office/drawing/2014/main" id="{E0673B4B-39A5-477F-8548-AEE1335340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848" y="1656261"/>
              <a:ext cx="450906" cy="331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IDV</a:t>
              </a:r>
            </a:p>
          </p:txBody>
        </p:sp>
        <p:sp>
          <p:nvSpPr>
            <p:cNvPr id="34" name="Text Box 10">
              <a:extLst>
                <a:ext uri="{FF2B5EF4-FFF2-40B4-BE49-F238E27FC236}">
                  <a16:creationId xmlns:a16="http://schemas.microsoft.com/office/drawing/2014/main" id="{606E9797-8D9A-4E82-972E-8ABAD4DB4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8189" y="1656261"/>
              <a:ext cx="513297" cy="331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MAS</a:t>
              </a:r>
            </a:p>
          </p:txBody>
        </p:sp>
        <p:sp>
          <p:nvSpPr>
            <p:cNvPr id="35" name="Text Box 11">
              <a:extLst>
                <a:ext uri="{FF2B5EF4-FFF2-40B4-BE49-F238E27FC236}">
                  <a16:creationId xmlns:a16="http://schemas.microsoft.com/office/drawing/2014/main" id="{F29CEE56-9948-4D48-8438-9B1A90D9A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1848" y="1656261"/>
              <a:ext cx="435142" cy="331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UAI</a:t>
              </a:r>
            </a:p>
          </p:txBody>
        </p:sp>
        <p:sp>
          <p:nvSpPr>
            <p:cNvPr id="36" name="AutoShape 35">
              <a:extLst>
                <a:ext uri="{FF2B5EF4-FFF2-40B4-BE49-F238E27FC236}">
                  <a16:creationId xmlns:a16="http://schemas.microsoft.com/office/drawing/2014/main" id="{CCB97F31-77A0-43B6-A30D-78BEC9843D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6765338" y="1688059"/>
              <a:ext cx="223926" cy="184321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37" name="AutoShape 41">
              <a:extLst>
                <a:ext uri="{FF2B5EF4-FFF2-40B4-BE49-F238E27FC236}">
                  <a16:creationId xmlns:a16="http://schemas.microsoft.com/office/drawing/2014/main" id="{8ED72E71-AD8D-4DEB-81DD-E8987542DA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4507971" y="16806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38" name="AutoShape 43">
              <a:extLst>
                <a:ext uri="{FF2B5EF4-FFF2-40B4-BE49-F238E27FC236}">
                  <a16:creationId xmlns:a16="http://schemas.microsoft.com/office/drawing/2014/main" id="{C507B043-7D4D-4937-B165-2EE917FCC5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5594879" y="16806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39" name="AutoShape 44">
              <a:extLst>
                <a:ext uri="{FF2B5EF4-FFF2-40B4-BE49-F238E27FC236}">
                  <a16:creationId xmlns:a16="http://schemas.microsoft.com/office/drawing/2014/main" id="{48095034-1BE9-480A-B59E-7C44A84052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3379788" y="17060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rgbClr val="683DBB"/>
            </a:solidFill>
            <a:ln w="9525">
              <a:solidFill>
                <a:srgbClr val="683DB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</p:grpSp>
      <p:sp>
        <p:nvSpPr>
          <p:cNvPr id="41" name="Tekstvak 40">
            <a:extLst>
              <a:ext uri="{FF2B5EF4-FFF2-40B4-BE49-F238E27FC236}">
                <a16:creationId xmlns:a16="http://schemas.microsoft.com/office/drawing/2014/main" id="{0A9804E5-B82A-4B55-A4B7-0C04B33DCB15}"/>
              </a:ext>
            </a:extLst>
          </p:cNvPr>
          <p:cNvSpPr txBox="1"/>
          <p:nvPr/>
        </p:nvSpPr>
        <p:spPr>
          <a:xfrm>
            <a:off x="6745226" y="2028246"/>
            <a:ext cx="5213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n-lt"/>
              </a:rPr>
              <a:t>Keywords: Autonomy, Decentralization, High need for structures and procedures, Process standardization,  Deductive thinking, Experts highest esteem </a:t>
            </a:r>
            <a:endParaRPr lang="sv-SE" altLang="fi-FI" sz="1200" b="1" dirty="0">
              <a:solidFill>
                <a:srgbClr val="0E191C"/>
              </a:solidFill>
              <a:latin typeface="+mn-lt"/>
            </a:endParaRPr>
          </a:p>
        </p:txBody>
      </p:sp>
      <p:pic>
        <p:nvPicPr>
          <p:cNvPr id="42" name="image9.jpg" descr="4">
            <a:extLst>
              <a:ext uri="{FF2B5EF4-FFF2-40B4-BE49-F238E27FC236}">
                <a16:creationId xmlns:a16="http://schemas.microsoft.com/office/drawing/2014/main" id="{A4A85556-AB09-445A-9CC7-D86C1C33B65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682" y="2890854"/>
            <a:ext cx="1026160" cy="704793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kstvak 43">
            <a:extLst>
              <a:ext uri="{FF2B5EF4-FFF2-40B4-BE49-F238E27FC236}">
                <a16:creationId xmlns:a16="http://schemas.microsoft.com/office/drawing/2014/main" id="{5866F804-78B2-492E-A2B0-8D37A6C5B4EE}"/>
              </a:ext>
            </a:extLst>
          </p:cNvPr>
          <p:cNvSpPr txBox="1"/>
          <p:nvPr/>
        </p:nvSpPr>
        <p:spPr>
          <a:xfrm>
            <a:off x="1337095" y="2976919"/>
            <a:ext cx="2269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Belgium, France, Northern Italy, Spain, Switzerland (French), Poland</a:t>
            </a:r>
            <a:endParaRPr lang="sv-SE" altLang="fi-FI" sz="1200" b="1" dirty="0">
              <a:solidFill>
                <a:srgbClr val="0E191C"/>
              </a:solidFill>
              <a:latin typeface="+mj-lt"/>
              <a:cs typeface="Avenir Black"/>
            </a:endParaRPr>
          </a:p>
        </p:txBody>
      </p:sp>
      <p:grpSp>
        <p:nvGrpSpPr>
          <p:cNvPr id="47" name="Group 129">
            <a:extLst>
              <a:ext uri="{FF2B5EF4-FFF2-40B4-BE49-F238E27FC236}">
                <a16:creationId xmlns:a16="http://schemas.microsoft.com/office/drawing/2014/main" id="{E1F4DEAE-3471-4046-99D0-BBF930564762}"/>
              </a:ext>
            </a:extLst>
          </p:cNvPr>
          <p:cNvGrpSpPr>
            <a:grpSpLocks/>
          </p:cNvGrpSpPr>
          <p:nvPr/>
        </p:nvGrpSpPr>
        <p:grpSpPr bwMode="auto">
          <a:xfrm>
            <a:off x="4057621" y="2890854"/>
            <a:ext cx="2654327" cy="509535"/>
            <a:chOff x="3331054" y="1559678"/>
            <a:chExt cx="4309959" cy="516004"/>
          </a:xfrm>
        </p:grpSpPr>
        <p:sp>
          <p:nvSpPr>
            <p:cNvPr id="48" name="Text Box 8">
              <a:extLst>
                <a:ext uri="{FF2B5EF4-FFF2-40B4-BE49-F238E27FC236}">
                  <a16:creationId xmlns:a16="http://schemas.microsoft.com/office/drawing/2014/main" id="{E0D929B3-2C14-4309-A4FC-1C2FB58506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397" y="1559678"/>
              <a:ext cx="442233" cy="51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PDI</a:t>
              </a:r>
            </a:p>
          </p:txBody>
        </p:sp>
        <p:sp>
          <p:nvSpPr>
            <p:cNvPr id="49" name="Text Box 9">
              <a:extLst>
                <a:ext uri="{FF2B5EF4-FFF2-40B4-BE49-F238E27FC236}">
                  <a16:creationId xmlns:a16="http://schemas.microsoft.com/office/drawing/2014/main" id="{3600478B-C3DD-456A-A29E-44F13278B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733" y="1559678"/>
              <a:ext cx="474744" cy="51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IDV</a:t>
              </a:r>
            </a:p>
          </p:txBody>
        </p:sp>
        <p:sp>
          <p:nvSpPr>
            <p:cNvPr id="50" name="Text Box 10">
              <a:extLst>
                <a:ext uri="{FF2B5EF4-FFF2-40B4-BE49-F238E27FC236}">
                  <a16:creationId xmlns:a16="http://schemas.microsoft.com/office/drawing/2014/main" id="{DC34508C-C7B0-46A0-BA1B-2792443A46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0132" y="1559678"/>
              <a:ext cx="540434" cy="51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MAS</a:t>
              </a:r>
            </a:p>
          </p:txBody>
        </p:sp>
        <p:sp>
          <p:nvSpPr>
            <p:cNvPr id="51" name="Text Box 11">
              <a:extLst>
                <a:ext uri="{FF2B5EF4-FFF2-40B4-BE49-F238E27FC236}">
                  <a16:creationId xmlns:a16="http://schemas.microsoft.com/office/drawing/2014/main" id="{1EBB6CB6-0F1D-40C4-91A8-D55694FDC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1002" y="1559678"/>
              <a:ext cx="800011" cy="34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UAI</a:t>
              </a:r>
            </a:p>
          </p:txBody>
        </p:sp>
        <p:sp>
          <p:nvSpPr>
            <p:cNvPr id="52" name="AutoShape 12">
              <a:extLst>
                <a:ext uri="{FF2B5EF4-FFF2-40B4-BE49-F238E27FC236}">
                  <a16:creationId xmlns:a16="http://schemas.microsoft.com/office/drawing/2014/main" id="{75B1BA1D-4658-42DE-89C9-DEE9CA47A9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3303982" y="1615506"/>
              <a:ext cx="344571" cy="290427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53" name="AutoShape 44">
              <a:extLst>
                <a:ext uri="{FF2B5EF4-FFF2-40B4-BE49-F238E27FC236}">
                  <a16:creationId xmlns:a16="http://schemas.microsoft.com/office/drawing/2014/main" id="{EC9B3D13-C1B3-4B03-A838-27D8D411BE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4361143" y="1655912"/>
              <a:ext cx="360317" cy="189769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</p:grpSp>
      <p:sp>
        <p:nvSpPr>
          <p:cNvPr id="54" name="AutoShape 56">
            <a:extLst>
              <a:ext uri="{FF2B5EF4-FFF2-40B4-BE49-F238E27FC236}">
                <a16:creationId xmlns:a16="http://schemas.microsoft.com/office/drawing/2014/main" id="{1F07B86B-2A00-4751-90C1-4F0C59292A6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31495" y="2987342"/>
            <a:ext cx="263036" cy="197501"/>
          </a:xfrm>
          <a:prstGeom prst="leftArrow">
            <a:avLst>
              <a:gd name="adj1" fmla="val 50000"/>
              <a:gd name="adj2" fmla="val 26565"/>
            </a:avLst>
          </a:prstGeom>
          <a:solidFill>
            <a:srgbClr val="3366FF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sp>
        <p:nvSpPr>
          <p:cNvPr id="55" name="AutoShape 35">
            <a:extLst>
              <a:ext uri="{FF2B5EF4-FFF2-40B4-BE49-F238E27FC236}">
                <a16:creationId xmlns:a16="http://schemas.microsoft.com/office/drawing/2014/main" id="{ABAFF5AD-B2A4-4118-A349-DEB3C7FC7087}"/>
              </a:ext>
            </a:extLst>
          </p:cNvPr>
          <p:cNvSpPr>
            <a:spLocks noChangeArrowheads="1"/>
          </p:cNvSpPr>
          <p:nvPr/>
        </p:nvSpPr>
        <p:spPr bwMode="auto">
          <a:xfrm rot="18116232" flipH="1">
            <a:off x="6013186" y="3017631"/>
            <a:ext cx="318671" cy="166935"/>
          </a:xfrm>
          <a:prstGeom prst="leftArrow">
            <a:avLst>
              <a:gd name="adj1" fmla="val 50000"/>
              <a:gd name="adj2" fmla="val 2656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C5426585-85D9-444F-BB4B-F9D10DE5B9BE}"/>
              </a:ext>
            </a:extLst>
          </p:cNvPr>
          <p:cNvSpPr txBox="1"/>
          <p:nvPr/>
        </p:nvSpPr>
        <p:spPr>
          <a:xfrm>
            <a:off x="6745226" y="2976919"/>
            <a:ext cx="4397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fi-FI" sz="1200" b="1" dirty="0">
                <a:solidFill>
                  <a:srgbClr val="0E191C"/>
                </a:solidFill>
                <a:latin typeface="+mn-lt"/>
              </a:rPr>
              <a:t>Keywords: Tension between hierarchy and individualism, rules  and  formality, Boss is connected Intellectual playing the system, Deductive thinking: Philosophy of… </a:t>
            </a:r>
            <a:endParaRPr lang="sv-SE" altLang="fi-FI" sz="1200" b="1" dirty="0">
              <a:solidFill>
                <a:srgbClr val="0E191C"/>
              </a:solidFill>
              <a:latin typeface="+mn-lt"/>
            </a:endParaRPr>
          </a:p>
        </p:txBody>
      </p:sp>
      <p:pic>
        <p:nvPicPr>
          <p:cNvPr id="58" name="image10.jpg" descr="6">
            <a:extLst>
              <a:ext uri="{FF2B5EF4-FFF2-40B4-BE49-F238E27FC236}">
                <a16:creationId xmlns:a16="http://schemas.microsoft.com/office/drawing/2014/main" id="{70E21A8F-6F18-413C-B61C-74B78FEDAB6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275" y="3775890"/>
            <a:ext cx="1104566" cy="704793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ekstvak 59">
            <a:extLst>
              <a:ext uri="{FF2B5EF4-FFF2-40B4-BE49-F238E27FC236}">
                <a16:creationId xmlns:a16="http://schemas.microsoft.com/office/drawing/2014/main" id="{89929C16-8EE7-49ED-9D6E-01B2251CAA66}"/>
              </a:ext>
            </a:extLst>
          </p:cNvPr>
          <p:cNvSpPr txBox="1"/>
          <p:nvPr/>
        </p:nvSpPr>
        <p:spPr>
          <a:xfrm>
            <a:off x="1337094" y="3775890"/>
            <a:ext cx="24830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sv-SE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Central- and South-America, Greece, Southern Italy, Iraq, </a:t>
            </a:r>
            <a:r>
              <a:rPr lang="sv-SE" altLang="fi-FI" sz="1200" b="1" dirty="0">
                <a:latin typeface="+mj-lt"/>
                <a:cs typeface="Avenir Black"/>
              </a:rPr>
              <a:t>Iran</a:t>
            </a:r>
            <a:r>
              <a:rPr lang="sv-SE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, South Korea, Portugal, Russia, Thailand, Turkey, African countries</a:t>
            </a:r>
          </a:p>
        </p:txBody>
      </p:sp>
      <p:grpSp>
        <p:nvGrpSpPr>
          <p:cNvPr id="62" name="Group 130">
            <a:extLst>
              <a:ext uri="{FF2B5EF4-FFF2-40B4-BE49-F238E27FC236}">
                <a16:creationId xmlns:a16="http://schemas.microsoft.com/office/drawing/2014/main" id="{AF5FC483-47F1-4C5A-8427-24BDFAEFB9D9}"/>
              </a:ext>
            </a:extLst>
          </p:cNvPr>
          <p:cNvGrpSpPr>
            <a:grpSpLocks/>
          </p:cNvGrpSpPr>
          <p:nvPr/>
        </p:nvGrpSpPr>
        <p:grpSpPr bwMode="auto">
          <a:xfrm>
            <a:off x="3897413" y="3678882"/>
            <a:ext cx="2727822" cy="765965"/>
            <a:chOff x="3391429" y="1632247"/>
            <a:chExt cx="4027595" cy="483010"/>
          </a:xfrm>
        </p:grpSpPr>
        <p:sp>
          <p:nvSpPr>
            <p:cNvPr id="63" name="Text Box 8">
              <a:extLst>
                <a:ext uri="{FF2B5EF4-FFF2-40B4-BE49-F238E27FC236}">
                  <a16:creationId xmlns:a16="http://schemas.microsoft.com/office/drawing/2014/main" id="{C13B7090-9DBB-4B39-A2B0-064D42AA5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9968" y="1654970"/>
              <a:ext cx="431411" cy="460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PDI</a:t>
              </a:r>
            </a:p>
          </p:txBody>
        </p:sp>
        <p:sp>
          <p:nvSpPr>
            <p:cNvPr id="64" name="Text Box 9">
              <a:extLst>
                <a:ext uri="{FF2B5EF4-FFF2-40B4-BE49-F238E27FC236}">
                  <a16:creationId xmlns:a16="http://schemas.microsoft.com/office/drawing/2014/main" id="{AE9D0A64-812C-4B73-B054-DE67D507B6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1853" y="1678696"/>
              <a:ext cx="888950" cy="213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IDV</a:t>
              </a:r>
            </a:p>
          </p:txBody>
        </p:sp>
        <p:sp>
          <p:nvSpPr>
            <p:cNvPr id="65" name="Text Box 10">
              <a:extLst>
                <a:ext uri="{FF2B5EF4-FFF2-40B4-BE49-F238E27FC236}">
                  <a16:creationId xmlns:a16="http://schemas.microsoft.com/office/drawing/2014/main" id="{78043D24-91C0-4526-9FFE-A3E031FB00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629" y="1654969"/>
              <a:ext cx="527208" cy="460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MAS</a:t>
              </a:r>
            </a:p>
          </p:txBody>
        </p:sp>
        <p:sp>
          <p:nvSpPr>
            <p:cNvPr id="66" name="Text Box 11">
              <a:extLst>
                <a:ext uri="{FF2B5EF4-FFF2-40B4-BE49-F238E27FC236}">
                  <a16:creationId xmlns:a16="http://schemas.microsoft.com/office/drawing/2014/main" id="{2C5B3C6F-BC69-4FDF-A97D-BFE770B0B5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2089" y="1654969"/>
              <a:ext cx="446935" cy="460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UAI</a:t>
              </a:r>
            </a:p>
          </p:txBody>
        </p:sp>
        <p:sp>
          <p:nvSpPr>
            <p:cNvPr id="67" name="AutoShape 12">
              <a:extLst>
                <a:ext uri="{FF2B5EF4-FFF2-40B4-BE49-F238E27FC236}">
                  <a16:creationId xmlns:a16="http://schemas.microsoft.com/office/drawing/2014/main" id="{718DAB9F-732B-4B95-ABF7-5709931B3A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3393546" y="16806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68" name="AutoShape 39">
              <a:extLst>
                <a:ext uri="{FF2B5EF4-FFF2-40B4-BE49-F238E27FC236}">
                  <a16:creationId xmlns:a16="http://schemas.microsoft.com/office/drawing/2014/main" id="{5B577C3D-BDAA-4AA9-990E-C66C893263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4507971" y="1706034"/>
              <a:ext cx="215900" cy="220133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rgbClr val="683DBB"/>
            </a:solidFill>
            <a:ln w="9525">
              <a:solidFill>
                <a:srgbClr val="683DB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69" name="AutoShape 46">
              <a:extLst>
                <a:ext uri="{FF2B5EF4-FFF2-40B4-BE49-F238E27FC236}">
                  <a16:creationId xmlns:a16="http://schemas.microsoft.com/office/drawing/2014/main" id="{5C9453F4-5450-4BDF-8F17-ED728A8721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6657903" y="1640185"/>
              <a:ext cx="274051" cy="258176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  <p:sp>
          <p:nvSpPr>
            <p:cNvPr id="94" name="AutoShape 12">
              <a:extLst>
                <a:ext uri="{FF2B5EF4-FFF2-40B4-BE49-F238E27FC236}">
                  <a16:creationId xmlns:a16="http://schemas.microsoft.com/office/drawing/2014/main" id="{7A06307F-BF9D-4D26-B4E6-1C57FA5E39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16232" flipH="1">
              <a:off x="3396528" y="1685106"/>
              <a:ext cx="215900" cy="220132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>
                <a:solidFill>
                  <a:srgbClr val="0E191C"/>
                </a:solidFill>
                <a:latin typeface="+mn-lt"/>
              </a:endParaRPr>
            </a:p>
          </p:txBody>
        </p:sp>
      </p:grpSp>
      <p:sp>
        <p:nvSpPr>
          <p:cNvPr id="70" name="AutoShape 56">
            <a:extLst>
              <a:ext uri="{FF2B5EF4-FFF2-40B4-BE49-F238E27FC236}">
                <a16:creationId xmlns:a16="http://schemas.microsoft.com/office/drawing/2014/main" id="{1ED0C12A-2388-4B52-AE95-E8B10E7FE10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48277" y="3800169"/>
            <a:ext cx="357070" cy="235027"/>
          </a:xfrm>
          <a:prstGeom prst="leftArrow">
            <a:avLst>
              <a:gd name="adj1" fmla="val 50000"/>
              <a:gd name="adj2" fmla="val 26565"/>
            </a:avLst>
          </a:prstGeom>
          <a:solidFill>
            <a:srgbClr val="3366FF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sp>
        <p:nvSpPr>
          <p:cNvPr id="72" name="Tekstvak 71">
            <a:extLst>
              <a:ext uri="{FF2B5EF4-FFF2-40B4-BE49-F238E27FC236}">
                <a16:creationId xmlns:a16="http://schemas.microsoft.com/office/drawing/2014/main" id="{37DEA004-D945-44B7-9BDC-5E4500483D68}"/>
              </a:ext>
            </a:extLst>
          </p:cNvPr>
          <p:cNvSpPr txBox="1"/>
          <p:nvPr/>
        </p:nvSpPr>
        <p:spPr>
          <a:xfrm>
            <a:off x="6796180" y="3788557"/>
            <a:ext cx="4346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sv-SE" altLang="fi-FI" sz="1200" b="1" dirty="0">
                <a:solidFill>
                  <a:srgbClr val="0E191C"/>
                </a:solidFill>
                <a:latin typeface="+mn-lt"/>
              </a:rPr>
              <a:t>Key words: Hierarchy,  Centralisation. Implicit order,  Formality,  Procedures, Boss is strict but fair parent, Deductive thinking</a:t>
            </a:r>
          </a:p>
        </p:txBody>
      </p:sp>
      <p:pic>
        <p:nvPicPr>
          <p:cNvPr id="73" name="image11.png">
            <a:extLst>
              <a:ext uri="{FF2B5EF4-FFF2-40B4-BE49-F238E27FC236}">
                <a16:creationId xmlns:a16="http://schemas.microsoft.com/office/drawing/2014/main" id="{15656589-7A79-401C-8AA6-875A5DB98EA8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275" y="4796312"/>
            <a:ext cx="1104566" cy="704793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Tekstvak 74">
            <a:extLst>
              <a:ext uri="{FF2B5EF4-FFF2-40B4-BE49-F238E27FC236}">
                <a16:creationId xmlns:a16="http://schemas.microsoft.com/office/drawing/2014/main" id="{049149C9-6AC8-4B3F-8D3E-C502A54838EB}"/>
              </a:ext>
            </a:extLst>
          </p:cNvPr>
          <p:cNvSpPr txBox="1"/>
          <p:nvPr/>
        </p:nvSpPr>
        <p:spPr>
          <a:xfrm>
            <a:off x="1337094" y="4782816"/>
            <a:ext cx="226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sv-SE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China,  Hong Kong, India, Indonesia, Malaysia, Singapore, </a:t>
            </a:r>
            <a:endParaRPr lang="sv-SE" altLang="fi-FI" sz="1800" b="1" dirty="0">
              <a:solidFill>
                <a:srgbClr val="0E191C"/>
              </a:solidFill>
              <a:latin typeface="+mj-lt"/>
              <a:cs typeface="Avenir Black"/>
            </a:endParaRPr>
          </a:p>
        </p:txBody>
      </p:sp>
      <p:grpSp>
        <p:nvGrpSpPr>
          <p:cNvPr id="76" name="Group 97">
            <a:extLst>
              <a:ext uri="{FF2B5EF4-FFF2-40B4-BE49-F238E27FC236}">
                <a16:creationId xmlns:a16="http://schemas.microsoft.com/office/drawing/2014/main" id="{010F6836-08B6-4358-95B8-C00B67823CC6}"/>
              </a:ext>
            </a:extLst>
          </p:cNvPr>
          <p:cNvGrpSpPr>
            <a:grpSpLocks/>
          </p:cNvGrpSpPr>
          <p:nvPr/>
        </p:nvGrpSpPr>
        <p:grpSpPr bwMode="auto">
          <a:xfrm>
            <a:off x="4758446" y="4828720"/>
            <a:ext cx="7199873" cy="338557"/>
            <a:chOff x="3600143" y="1655375"/>
            <a:chExt cx="3793179" cy="288990"/>
          </a:xfrm>
        </p:grpSpPr>
        <p:sp>
          <p:nvSpPr>
            <p:cNvPr id="77" name="Text Box 13">
              <a:extLst>
                <a:ext uri="{FF2B5EF4-FFF2-40B4-BE49-F238E27FC236}">
                  <a16:creationId xmlns:a16="http://schemas.microsoft.com/office/drawing/2014/main" id="{A7FE25C6-08E2-45E4-A673-00E717F84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143" y="1655375"/>
              <a:ext cx="97324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fr-FR" sz="1600" b="1" dirty="0">
                <a:solidFill>
                  <a:srgbClr val="0E19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enir Black"/>
                <a:cs typeface="Avenir Black"/>
              </a:endParaRPr>
            </a:p>
          </p:txBody>
        </p:sp>
        <p:sp>
          <p:nvSpPr>
            <p:cNvPr id="78" name="Text Box 14">
              <a:extLst>
                <a:ext uri="{FF2B5EF4-FFF2-40B4-BE49-F238E27FC236}">
                  <a16:creationId xmlns:a16="http://schemas.microsoft.com/office/drawing/2014/main" id="{F834903B-F8D8-4FB8-A215-F13D7B7A25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0719" y="1655377"/>
              <a:ext cx="1520086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IDV</a:t>
              </a:r>
            </a:p>
          </p:txBody>
        </p:sp>
        <p:sp>
          <p:nvSpPr>
            <p:cNvPr id="79" name="Text Box 15">
              <a:extLst>
                <a:ext uri="{FF2B5EF4-FFF2-40B4-BE49-F238E27FC236}">
                  <a16:creationId xmlns:a16="http://schemas.microsoft.com/office/drawing/2014/main" id="{0183EFD6-473C-4C5B-BF99-0C7F0A3B8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9407" y="1655377"/>
              <a:ext cx="548037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MAS</a:t>
              </a:r>
            </a:p>
          </p:txBody>
        </p:sp>
        <p:sp>
          <p:nvSpPr>
            <p:cNvPr id="80" name="Text Box 16">
              <a:extLst>
                <a:ext uri="{FF2B5EF4-FFF2-40B4-BE49-F238E27FC236}">
                  <a16:creationId xmlns:a16="http://schemas.microsoft.com/office/drawing/2014/main" id="{C21008F9-54B0-4A3D-8955-7C2949F582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9342" y="1655377"/>
              <a:ext cx="2943980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E191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enir Black"/>
                  <a:cs typeface="Avenir Black"/>
                </a:rPr>
                <a:t>UAI</a:t>
              </a:r>
            </a:p>
          </p:txBody>
        </p:sp>
        <p:sp>
          <p:nvSpPr>
            <p:cNvPr id="83" name="AutoShape 55">
              <a:extLst>
                <a:ext uri="{FF2B5EF4-FFF2-40B4-BE49-F238E27FC236}">
                  <a16:creationId xmlns:a16="http://schemas.microsoft.com/office/drawing/2014/main" id="{EF17E0D7-95CF-44C3-B086-23A133BABC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04236" flipH="1">
              <a:off x="4321616" y="1749135"/>
              <a:ext cx="188075" cy="164774"/>
            </a:xfrm>
            <a:prstGeom prst="leftArrow">
              <a:avLst>
                <a:gd name="adj1" fmla="val 50000"/>
                <a:gd name="adj2" fmla="val 26565"/>
              </a:avLst>
            </a:prstGeom>
            <a:solidFill>
              <a:srgbClr val="683DBB"/>
            </a:solidFill>
            <a:ln w="9525">
              <a:solidFill>
                <a:srgbClr val="683DB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heSansSemiLight-Plain" pitchFamily="34" charset="0"/>
                </a:defRPr>
              </a:lvl9pPr>
            </a:lstStyle>
            <a:p>
              <a:pPr eaLnBrk="1" hangingPunct="1"/>
              <a:endParaRPr lang="sv-SE" altLang="fi-FI" b="1" dirty="0">
                <a:solidFill>
                  <a:srgbClr val="0E191C"/>
                </a:solidFill>
                <a:latin typeface="+mn-lt"/>
              </a:endParaRPr>
            </a:p>
          </p:txBody>
        </p:sp>
      </p:grpSp>
      <p:sp>
        <p:nvSpPr>
          <p:cNvPr id="95" name="AutoShape 18">
            <a:extLst>
              <a:ext uri="{FF2B5EF4-FFF2-40B4-BE49-F238E27FC236}">
                <a16:creationId xmlns:a16="http://schemas.microsoft.com/office/drawing/2014/main" id="{5F03B5E2-875D-4309-8D4A-EABFD889B591}"/>
              </a:ext>
            </a:extLst>
          </p:cNvPr>
          <p:cNvSpPr>
            <a:spLocks noChangeArrowheads="1"/>
          </p:cNvSpPr>
          <p:nvPr/>
        </p:nvSpPr>
        <p:spPr bwMode="auto">
          <a:xfrm rot="18116232" flipH="1">
            <a:off x="3827756" y="4842890"/>
            <a:ext cx="342137" cy="234418"/>
          </a:xfrm>
          <a:prstGeom prst="leftArrow">
            <a:avLst>
              <a:gd name="adj1" fmla="val 50000"/>
              <a:gd name="adj2" fmla="val 2656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sp>
        <p:nvSpPr>
          <p:cNvPr id="97" name="Tekstvak 96">
            <a:extLst>
              <a:ext uri="{FF2B5EF4-FFF2-40B4-BE49-F238E27FC236}">
                <a16:creationId xmlns:a16="http://schemas.microsoft.com/office/drawing/2014/main" id="{EC54157D-B15C-44BB-8561-F55BB43B6F9F}"/>
              </a:ext>
            </a:extLst>
          </p:cNvPr>
          <p:cNvSpPr txBox="1"/>
          <p:nvPr/>
        </p:nvSpPr>
        <p:spPr>
          <a:xfrm>
            <a:off x="4125781" y="4872281"/>
            <a:ext cx="66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800" b="1" dirty="0">
                <a:solidFill>
                  <a:srgbClr val="0E19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enir Black"/>
                <a:cs typeface="Avenir Black"/>
              </a:rPr>
              <a:t>PDI</a:t>
            </a:r>
          </a:p>
        </p:txBody>
      </p:sp>
      <p:sp>
        <p:nvSpPr>
          <p:cNvPr id="98" name="AutoShape 39">
            <a:extLst>
              <a:ext uri="{FF2B5EF4-FFF2-40B4-BE49-F238E27FC236}">
                <a16:creationId xmlns:a16="http://schemas.microsoft.com/office/drawing/2014/main" id="{EA37EFED-9EAF-4C5A-8176-D6BB1AF1EBFB}"/>
              </a:ext>
            </a:extLst>
          </p:cNvPr>
          <p:cNvSpPr>
            <a:spLocks noChangeArrowheads="1"/>
          </p:cNvSpPr>
          <p:nvPr/>
        </p:nvSpPr>
        <p:spPr bwMode="auto">
          <a:xfrm rot="3204236" flipH="1">
            <a:off x="4618173" y="4961338"/>
            <a:ext cx="342378" cy="149092"/>
          </a:xfrm>
          <a:prstGeom prst="leftArrow">
            <a:avLst>
              <a:gd name="adj1" fmla="val 50000"/>
              <a:gd name="adj2" fmla="val 26565"/>
            </a:avLst>
          </a:prstGeom>
          <a:solidFill>
            <a:srgbClr val="683DBB"/>
          </a:solidFill>
          <a:ln w="9525">
            <a:solidFill>
              <a:srgbClr val="683DBB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grpSp>
        <p:nvGrpSpPr>
          <p:cNvPr id="101" name="Group 97">
            <a:extLst>
              <a:ext uri="{FF2B5EF4-FFF2-40B4-BE49-F238E27FC236}">
                <a16:creationId xmlns:a16="http://schemas.microsoft.com/office/drawing/2014/main" id="{629A28A1-0D92-451A-8ECE-F4B39F622DAB}"/>
              </a:ext>
            </a:extLst>
          </p:cNvPr>
          <p:cNvGrpSpPr>
            <a:grpSpLocks/>
          </p:cNvGrpSpPr>
          <p:nvPr/>
        </p:nvGrpSpPr>
        <p:grpSpPr bwMode="auto">
          <a:xfrm>
            <a:off x="4950891" y="4970237"/>
            <a:ext cx="7199873" cy="338557"/>
            <a:chOff x="3600143" y="1655375"/>
            <a:chExt cx="3793179" cy="288990"/>
          </a:xfrm>
        </p:grpSpPr>
        <p:sp>
          <p:nvSpPr>
            <p:cNvPr id="102" name="Text Box 13">
              <a:extLst>
                <a:ext uri="{FF2B5EF4-FFF2-40B4-BE49-F238E27FC236}">
                  <a16:creationId xmlns:a16="http://schemas.microsoft.com/office/drawing/2014/main" id="{4D17737D-3A58-44EE-98E2-D802039A3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143" y="1655375"/>
              <a:ext cx="97324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fr-FR" sz="1600" b="1" dirty="0">
                <a:solidFill>
                  <a:srgbClr val="0E19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enir Black"/>
                <a:cs typeface="Avenir Black"/>
              </a:endParaRPr>
            </a:p>
          </p:txBody>
        </p:sp>
        <p:sp>
          <p:nvSpPr>
            <p:cNvPr id="103" name="Text Box 14">
              <a:extLst>
                <a:ext uri="{FF2B5EF4-FFF2-40B4-BE49-F238E27FC236}">
                  <a16:creationId xmlns:a16="http://schemas.microsoft.com/office/drawing/2014/main" id="{52B31BB0-8C6D-4C4D-B001-E25F541BD2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0719" y="1655377"/>
              <a:ext cx="1520086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fr-FR" sz="1600" b="1" dirty="0">
                <a:solidFill>
                  <a:srgbClr val="0E19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enir Black"/>
                <a:cs typeface="Avenir Black"/>
              </a:endParaRPr>
            </a:p>
          </p:txBody>
        </p:sp>
        <p:sp>
          <p:nvSpPr>
            <p:cNvPr id="105" name="Text Box 16">
              <a:extLst>
                <a:ext uri="{FF2B5EF4-FFF2-40B4-BE49-F238E27FC236}">
                  <a16:creationId xmlns:a16="http://schemas.microsoft.com/office/drawing/2014/main" id="{528BD3D0-5CFD-4F1B-8198-1B23748C53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8268" y="1655377"/>
              <a:ext cx="2895054" cy="288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fr-FR" sz="1600" b="1" dirty="0">
                <a:solidFill>
                  <a:srgbClr val="0E19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enir Black"/>
                <a:cs typeface="Avenir Black"/>
              </a:endParaRPr>
            </a:p>
          </p:txBody>
        </p:sp>
      </p:grpSp>
      <p:sp>
        <p:nvSpPr>
          <p:cNvPr id="107" name="AutoShape 56">
            <a:extLst>
              <a:ext uri="{FF2B5EF4-FFF2-40B4-BE49-F238E27FC236}">
                <a16:creationId xmlns:a16="http://schemas.microsoft.com/office/drawing/2014/main" id="{7326FEFE-DEB4-49ED-9080-E1CDF5D8E83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18460" y="4919178"/>
            <a:ext cx="313933" cy="248097"/>
          </a:xfrm>
          <a:prstGeom prst="leftArrow">
            <a:avLst>
              <a:gd name="adj1" fmla="val 50000"/>
              <a:gd name="adj2" fmla="val 29702"/>
            </a:avLst>
          </a:prstGeom>
          <a:solidFill>
            <a:srgbClr val="3366FF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sp>
        <p:nvSpPr>
          <p:cNvPr id="109" name="Tekstvak 108">
            <a:extLst>
              <a:ext uri="{FF2B5EF4-FFF2-40B4-BE49-F238E27FC236}">
                <a16:creationId xmlns:a16="http://schemas.microsoft.com/office/drawing/2014/main" id="{CA901B0A-8789-4365-A8CB-CE7FC99253CD}"/>
              </a:ext>
            </a:extLst>
          </p:cNvPr>
          <p:cNvSpPr txBox="1"/>
          <p:nvPr/>
        </p:nvSpPr>
        <p:spPr>
          <a:xfrm>
            <a:off x="6824350" y="4828720"/>
            <a:ext cx="43186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altLang="fi-FI" sz="1200" b="1" dirty="0">
                <a:solidFill>
                  <a:srgbClr val="0E191C"/>
                </a:solidFill>
                <a:latin typeface="+mn-lt"/>
              </a:rPr>
              <a:t>Keywords: Loyalty, Hierarchy, Simple structure, Flexibility, Boss is strict, but caring parent, Tendency for inductive thinking</a:t>
            </a:r>
            <a:endParaRPr lang="de-DE" altLang="fi-FI" sz="1200" b="1" dirty="0">
              <a:solidFill>
                <a:srgbClr val="0E191C"/>
              </a:solidFill>
              <a:latin typeface="+mn-lt"/>
            </a:endParaRPr>
          </a:p>
        </p:txBody>
      </p:sp>
      <p:pic>
        <p:nvPicPr>
          <p:cNvPr id="81" name="search%3Fq%3Dflag%2Bof%2Bjapan%26tbm%3Disch%26tbo%3Du&amp;zoom=1&amp;q=flag+of+japan&amp;usg=__lln87Yv9dZ_bF1_fhkpJ4i71LLo=&amp;docid=fl8iPAVRQh8aLM&amp;hl=en&amp;sa=X&amp;ei=8e5ZUOvjJbGW0QWK1oHQAg&amp;sqi=2&amp;ved=0CCwQ9QEwAQ&amp;dur=4771.png">
            <a:extLst>
              <a:ext uri="{FF2B5EF4-FFF2-40B4-BE49-F238E27FC236}">
                <a16:creationId xmlns:a16="http://schemas.microsoft.com/office/drawing/2014/main" id="{1D8EDF3A-C5B3-43B1-A0C7-D054B894EBF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 flipV="1">
            <a:off x="233682" y="5625308"/>
            <a:ext cx="1026159" cy="499918"/>
          </a:xfrm>
          <a:prstGeom prst="rect">
            <a:avLst/>
          </a:prstGeom>
          <a:ln w="25400"/>
        </p:spPr>
      </p:pic>
      <p:sp>
        <p:nvSpPr>
          <p:cNvPr id="82" name="Tekstvak 81">
            <a:extLst>
              <a:ext uri="{FF2B5EF4-FFF2-40B4-BE49-F238E27FC236}">
                <a16:creationId xmlns:a16="http://schemas.microsoft.com/office/drawing/2014/main" id="{BA0DDFA8-0E7F-4E13-BE5E-86EF859D3A28}"/>
              </a:ext>
            </a:extLst>
          </p:cNvPr>
          <p:cNvSpPr txBox="1"/>
          <p:nvPr/>
        </p:nvSpPr>
        <p:spPr>
          <a:xfrm>
            <a:off x="1384782" y="5708200"/>
            <a:ext cx="731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altLang="fi-FI" sz="1200" b="1" dirty="0">
                <a:solidFill>
                  <a:srgbClr val="0E191C"/>
                </a:solidFill>
                <a:latin typeface="+mj-lt"/>
                <a:cs typeface="Avenir Black"/>
              </a:rPr>
              <a:t>Japan</a:t>
            </a:r>
            <a:endParaRPr lang="en-US" sz="1200" b="1" dirty="0"/>
          </a:p>
        </p:txBody>
      </p:sp>
      <p:sp>
        <p:nvSpPr>
          <p:cNvPr id="84" name="AutoShape 18">
            <a:extLst>
              <a:ext uri="{FF2B5EF4-FFF2-40B4-BE49-F238E27FC236}">
                <a16:creationId xmlns:a16="http://schemas.microsoft.com/office/drawing/2014/main" id="{B8EC29AE-82EE-444B-BD9C-F6468B9D47A8}"/>
              </a:ext>
            </a:extLst>
          </p:cNvPr>
          <p:cNvSpPr>
            <a:spLocks noChangeArrowheads="1"/>
          </p:cNvSpPr>
          <p:nvPr/>
        </p:nvSpPr>
        <p:spPr bwMode="auto">
          <a:xfrm rot="18116232" flipH="1">
            <a:off x="5347034" y="5732851"/>
            <a:ext cx="316177" cy="198684"/>
          </a:xfrm>
          <a:prstGeom prst="leftArrow">
            <a:avLst>
              <a:gd name="adj1" fmla="val 45704"/>
              <a:gd name="adj2" fmla="val 2656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heSansSemiLight-Plain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heSansSemiLight-Plain" pitchFamily="34" charset="0"/>
              </a:defRPr>
            </a:lvl9pPr>
          </a:lstStyle>
          <a:p>
            <a:pPr eaLnBrk="1" hangingPunct="1"/>
            <a:endParaRPr lang="sv-SE" altLang="fi-FI" b="1">
              <a:solidFill>
                <a:srgbClr val="0E191C"/>
              </a:solidFill>
              <a:latin typeface="+mn-lt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291AC1A-92CE-449A-983C-D8ED2D0B9C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7643" y="5613995"/>
            <a:ext cx="335309" cy="35647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6A0B00E-D76F-422C-8337-C86710C2D9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0335" y="5709837"/>
            <a:ext cx="322473" cy="320153"/>
          </a:xfrm>
          <a:prstGeom prst="rect">
            <a:avLst/>
          </a:prstGeom>
        </p:spPr>
      </p:pic>
      <p:sp>
        <p:nvSpPr>
          <p:cNvPr id="90" name="Tekstvak 89">
            <a:extLst>
              <a:ext uri="{FF2B5EF4-FFF2-40B4-BE49-F238E27FC236}">
                <a16:creationId xmlns:a16="http://schemas.microsoft.com/office/drawing/2014/main" id="{82AED9CD-8AD5-4E17-BA31-145173B8E1B2}"/>
              </a:ext>
            </a:extLst>
          </p:cNvPr>
          <p:cNvSpPr txBox="1"/>
          <p:nvPr/>
        </p:nvSpPr>
        <p:spPr>
          <a:xfrm rot="10800000" flipH="1" flipV="1">
            <a:off x="4179333" y="5601137"/>
            <a:ext cx="677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800" b="1" dirty="0">
                <a:solidFill>
                  <a:srgbClr val="0E19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enir Black"/>
                <a:cs typeface="Avenir Black"/>
              </a:rPr>
              <a:t>PDI</a:t>
            </a:r>
          </a:p>
        </p:txBody>
      </p:sp>
      <p:pic>
        <p:nvPicPr>
          <p:cNvPr id="56" name="Afbeelding 55">
            <a:extLst>
              <a:ext uri="{FF2B5EF4-FFF2-40B4-BE49-F238E27FC236}">
                <a16:creationId xmlns:a16="http://schemas.microsoft.com/office/drawing/2014/main" id="{5F7E2EDA-0915-4414-9952-8B1BD1AADF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7905" y="5586008"/>
            <a:ext cx="526445" cy="498894"/>
          </a:xfrm>
          <a:prstGeom prst="rect">
            <a:avLst/>
          </a:prstGeom>
        </p:spPr>
      </p:pic>
      <p:sp>
        <p:nvSpPr>
          <p:cNvPr id="71" name="Tekstvak 70">
            <a:extLst>
              <a:ext uri="{FF2B5EF4-FFF2-40B4-BE49-F238E27FC236}">
                <a16:creationId xmlns:a16="http://schemas.microsoft.com/office/drawing/2014/main" id="{C8D707DB-E1B7-4623-AE27-AAA8AA0490D2}"/>
              </a:ext>
            </a:extLst>
          </p:cNvPr>
          <p:cNvSpPr txBox="1"/>
          <p:nvPr/>
        </p:nvSpPr>
        <p:spPr>
          <a:xfrm>
            <a:off x="4982177" y="5639867"/>
            <a:ext cx="4416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b="1" dirty="0" err="1">
                <a:latin typeface="Arial Black" panose="020B0A04020102020204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idv</a:t>
            </a:r>
            <a:endParaRPr lang="en-US" b="1" dirty="0">
              <a:latin typeface="Arial Black" panose="020B0A04020102020204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74" name="Tekstvak 73">
            <a:extLst>
              <a:ext uri="{FF2B5EF4-FFF2-40B4-BE49-F238E27FC236}">
                <a16:creationId xmlns:a16="http://schemas.microsoft.com/office/drawing/2014/main" id="{D5429899-4D0E-4B77-97F5-5B517AD3E94C}"/>
              </a:ext>
            </a:extLst>
          </p:cNvPr>
          <p:cNvSpPr txBox="1"/>
          <p:nvPr/>
        </p:nvSpPr>
        <p:spPr>
          <a:xfrm flipH="1">
            <a:off x="5673055" y="5650318"/>
            <a:ext cx="486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600" dirty="0" err="1">
                <a:latin typeface="Arial Black" panose="020B0A04020102020204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mas</a:t>
            </a:r>
            <a:endParaRPr lang="en-US" sz="1600" dirty="0">
              <a:latin typeface="Arial Black" panose="020B0A04020102020204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00" name="Tekstvak 99">
            <a:extLst>
              <a:ext uri="{FF2B5EF4-FFF2-40B4-BE49-F238E27FC236}">
                <a16:creationId xmlns:a16="http://schemas.microsoft.com/office/drawing/2014/main" id="{752C0254-6071-45BA-BD9B-7D92658BAAED}"/>
              </a:ext>
            </a:extLst>
          </p:cNvPr>
          <p:cNvSpPr txBox="1"/>
          <p:nvPr/>
        </p:nvSpPr>
        <p:spPr>
          <a:xfrm>
            <a:off x="6912330" y="5419485"/>
            <a:ext cx="4812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Keywords: Perseverance, constant improvement, </a:t>
            </a:r>
            <a:r>
              <a:rPr lang="en-US" sz="1200" b="1" dirty="0" err="1">
                <a:solidFill>
                  <a:srgbClr val="000000"/>
                </a:solidFill>
              </a:rPr>
              <a:t>HoRenSo</a:t>
            </a:r>
            <a:r>
              <a:rPr lang="en-US" sz="1200" b="1" dirty="0">
                <a:solidFill>
                  <a:srgbClr val="000000"/>
                </a:solidFill>
              </a:rPr>
              <a:t>, </a:t>
            </a:r>
            <a:r>
              <a:rPr lang="en-US" sz="1200" b="1" dirty="0" err="1">
                <a:solidFill>
                  <a:srgbClr val="000000"/>
                </a:solidFill>
              </a:rPr>
              <a:t>Megawashi</a:t>
            </a:r>
            <a:r>
              <a:rPr lang="en-US" sz="1200" b="1" dirty="0">
                <a:solidFill>
                  <a:srgbClr val="000000"/>
                </a:solidFill>
              </a:rPr>
              <a:t>, Loyalty, Hierarchy, Dynamic Balance, check after check</a:t>
            </a:r>
          </a:p>
        </p:txBody>
      </p:sp>
      <p:sp>
        <p:nvSpPr>
          <p:cNvPr id="2" name="Pijl: omhoog 1">
            <a:extLst>
              <a:ext uri="{FF2B5EF4-FFF2-40B4-BE49-F238E27FC236}">
                <a16:creationId xmlns:a16="http://schemas.microsoft.com/office/drawing/2014/main" id="{F4EFAEE2-A633-4282-ADBB-EA5FCE883335}"/>
              </a:ext>
            </a:extLst>
          </p:cNvPr>
          <p:cNvSpPr/>
          <p:nvPr/>
        </p:nvSpPr>
        <p:spPr>
          <a:xfrm rot="2490576">
            <a:off x="6125866" y="5657296"/>
            <a:ext cx="230665" cy="355008"/>
          </a:xfrm>
          <a:prstGeom prst="upArrow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19045" tIns="19045" rIns="19045" bIns="19045" rtlCol="0" anchor="ctr"/>
          <a:lstStyle/>
          <a:p>
            <a:pPr algn="l" defTabSz="228532"/>
            <a:endParaRPr lang="en-US" sz="1500" cap="none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+mj-lt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5020494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294</Words>
  <Application>Microsoft Macintosh PowerPoint</Application>
  <PresentationFormat>Breedbeeld</PresentationFormat>
  <Paragraphs>42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Arial Black</vt:lpstr>
      <vt:lpstr>Avenir Black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Huib Wursten</dc:creator>
  <cp:lastModifiedBy>Huib Wursten</cp:lastModifiedBy>
  <cp:revision>1</cp:revision>
  <dcterms:created xsi:type="dcterms:W3CDTF">2023-11-10T15:00:11Z</dcterms:created>
  <dcterms:modified xsi:type="dcterms:W3CDTF">2023-11-10T15:01:52Z</dcterms:modified>
</cp:coreProperties>
</file>